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/docs/Design-Development-of-a-Human-Agent-Collaboration-Model-for-Situa-j4v4nydhp1x4dgk" TargetMode="External"/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image" Target="../media/image-1-5.png"/><Relationship Id="rId7" Type="http://schemas.openxmlformats.org/officeDocument/2006/relationships/image" Target="../media/image-1-6.png"/><Relationship Id="rId8" Type="http://schemas.openxmlformats.org/officeDocument/2006/relationships/image" Target="../media/image-1-7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/docs/j4v4nydhp1x4dgk#card-93i68a3xf2qk4ss" TargetMode="External"/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5" Type="http://schemas.openxmlformats.org/officeDocument/2006/relationships/image" Target="../media/image-16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docs/j4v4nydhp1x4dgk#card-bp3lrj126kxn0a5" TargetMode="External"/><Relationship Id="rId4" Type="http://schemas.openxmlformats.org/officeDocument/2006/relationships/hyperlink" Target="https://gamma.app/docs/j4v4nydhp1x4dgk#card-tqi559xjse0jqcf" TargetMode="External"/><Relationship Id="rId5" Type="http://schemas.openxmlformats.org/officeDocument/2006/relationships/hyperlink" Target="https://gamma.app/docs/j4v4nydhp1x4dgk#card-6unwndqdllmr7dg" TargetMode="External"/><Relationship Id="rId6" Type="http://schemas.openxmlformats.org/officeDocument/2006/relationships/hyperlink" Target="https://gamma.app/docs/j4v4nydhp1x4dgk#card-93i68a3xf2qk4ss" TargetMode="External"/><Relationship Id="rId7" Type="http://schemas.openxmlformats.org/officeDocument/2006/relationships/hyperlink" Target="https://gamma.app/docs/j4v4nydhp1x4dgk#card-h5aj9va6ccvna36" TargetMode="External"/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8" Type="http://schemas.openxmlformats.org/officeDocument/2006/relationships/image" Target="../media/image-2-3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1395" y="906304"/>
            <a:ext cx="7781211" cy="2684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85"/>
              </a:lnSpc>
              <a:buNone/>
            </a:pPr>
            <a:r>
              <a:rPr lang="en-US" sz="422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 and Development of a Human-Agent Collaboration Model for Situation Awareness in Cockpit</a:t>
            </a:r>
            <a:endParaRPr lang="en-US" sz="4228" dirty="0"/>
          </a:p>
        </p:txBody>
      </p:sp>
      <p:sp>
        <p:nvSpPr>
          <p:cNvPr id="6" name="Text 2"/>
          <p:cNvSpPr/>
          <p:nvPr/>
        </p:nvSpPr>
        <p:spPr>
          <a:xfrm>
            <a:off x="681395" y="3823811"/>
            <a:ext cx="7781211" cy="248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1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681395" y="4247793"/>
            <a:ext cx="7781211" cy="248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1"/>
              </a:lnSpc>
              <a:buNone/>
            </a:pP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681395" y="4671774"/>
            <a:ext cx="7781211" cy="248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1"/>
              </a:lnSpc>
              <a:buNone/>
            </a:pP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681395" y="5282446"/>
            <a:ext cx="248960" cy="248960"/>
          </a:xfrm>
          <a:prstGeom prst="roundRect">
            <a:avLst>
              <a:gd name="adj" fmla="val 3672511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5" y="5290066"/>
            <a:ext cx="233720" cy="2337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8102" y="5270778"/>
            <a:ext cx="1316117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44"/>
              </a:lnSpc>
              <a:buNone/>
            </a:pPr>
            <a:r>
              <a:rPr lang="en-US" sz="1532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Yitong Hu</a:t>
            </a:r>
            <a:endParaRPr lang="en-US" sz="1532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363" y="5270778"/>
            <a:ext cx="992862" cy="427911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09" y="6149697"/>
            <a:ext cx="3575566" cy="107263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425" y="6149697"/>
            <a:ext cx="3575566" cy="880229"/>
          </a:xfrm>
          <a:prstGeom prst="rect">
            <a:avLst/>
          </a:prstGeom>
        </p:spPr>
      </p:pic>
      <p:pic>
        <p:nvPicPr>
          <p:cNvPr id="15" name="Image 6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146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5950" y="3311843"/>
            <a:ext cx="5459254" cy="5429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75"/>
              </a:lnSpc>
              <a:buNone/>
            </a:pPr>
            <a:r>
              <a:rPr lang="en-US" sz="342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3.2 HCopilot Implementation</a:t>
            </a:r>
            <a:endParaRPr lang="en-US" sz="342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4099084"/>
            <a:ext cx="10858500" cy="3534370"/>
          </a:xfrm>
          <a:prstGeom prst="rect">
            <a:avLst/>
          </a:prstGeom>
        </p:spPr>
      </p:pic>
      <p:pic>
        <p:nvPicPr>
          <p:cNvPr id="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88761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3.2.1 Tools API</a:t>
            </a:r>
            <a:endParaRPr lang="en-US" sz="262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1748433"/>
            <a:ext cx="11109960" cy="442174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760220" y="6420088"/>
            <a:ext cx="11109960" cy="921782"/>
          </a:xfrm>
          <a:prstGeom prst="roundRect">
            <a:avLst>
              <a:gd name="adj" fmla="val 28926"/>
            </a:avLst>
          </a:prstGeom>
          <a:solidFill>
            <a:srgbClr val="B6D6FC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91" y="6754773"/>
            <a:ext cx="277654" cy="222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82215" y="6675477"/>
            <a:ext cx="1016579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References: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Script Hook V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SHVDN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GTAV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Whisper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613541" y="518160"/>
            <a:ext cx="2820948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7"/>
              </a:lnSpc>
              <a:buNone/>
            </a:pPr>
            <a:r>
              <a:rPr lang="en-US" sz="222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3.2.2 Data Collection</a:t>
            </a:r>
            <a:endParaRPr lang="en-US" sz="2221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541" y="1246823"/>
            <a:ext cx="9403318" cy="547270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613541" y="6931104"/>
            <a:ext cx="9403318" cy="780217"/>
          </a:xfrm>
          <a:prstGeom prst="roundRect">
            <a:avLst>
              <a:gd name="adj" fmla="val 28926"/>
            </a:avLst>
          </a:prstGeom>
          <a:solidFill>
            <a:srgbClr val="B6D6FC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541" y="7214830"/>
            <a:ext cx="235029" cy="188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224570" y="7147203"/>
            <a:ext cx="8604290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9"/>
              </a:lnSpc>
              <a:buNone/>
            </a:pPr>
            <a:r>
              <a:rPr lang="en-US" sz="148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used: </a:t>
            </a:r>
            <a:pPr indent="0" marL="0">
              <a:lnSpc>
                <a:spcPts val="2369"/>
              </a:lnSpc>
              <a:buNone/>
            </a:pPr>
            <a:r>
              <a:rPr lang="en-US" sz="148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iVCam</a:t>
            </a:r>
            <a:pPr indent="0" marL="0">
              <a:lnSpc>
                <a:spcPts val="2369"/>
              </a:lnSpc>
              <a:buNone/>
            </a:pPr>
            <a:r>
              <a:rPr lang="en-US" sz="148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indent="0" marL="0">
              <a:lnSpc>
                <a:spcPts val="2369"/>
              </a:lnSpc>
              <a:buNone/>
            </a:pPr>
            <a:r>
              <a:rPr lang="en-US" sz="148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Beam Eye Tracker</a:t>
            </a:r>
            <a:pPr indent="0" marL="0">
              <a:lnSpc>
                <a:spcPts val="2369"/>
              </a:lnSpc>
              <a:buNone/>
            </a:pPr>
            <a:r>
              <a:rPr lang="en-US" sz="148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indent="0" marL="0">
              <a:lnSpc>
                <a:spcPts val="2369"/>
              </a:lnSpc>
              <a:buNone/>
            </a:pPr>
            <a:r>
              <a:rPr lang="en-US" sz="148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OpenTrack</a:t>
            </a:r>
            <a:pPr indent="0" marL="0">
              <a:lnSpc>
                <a:spcPts val="2369"/>
              </a:lnSpc>
              <a:buNone/>
            </a:pPr>
            <a:r>
              <a:rPr lang="en-US" sz="148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81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932259"/>
            <a:ext cx="37345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3.2.3 Prompt Engineering</a:t>
            </a:r>
            <a:endParaRPr lang="en-US" sz="2624" dirty="0"/>
          </a:p>
        </p:txBody>
      </p:sp>
      <p:sp>
        <p:nvSpPr>
          <p:cNvPr id="5" name="Text 2"/>
          <p:cNvSpPr/>
          <p:nvPr/>
        </p:nvSpPr>
        <p:spPr>
          <a:xfrm>
            <a:off x="1760220" y="1570911"/>
            <a:ext cx="49982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 Tactics (under the 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guide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from OpenAI)</a:t>
            </a:r>
            <a:endParaRPr lang="en-US" sz="2187" dirty="0"/>
          </a:p>
        </p:txBody>
      </p:sp>
      <p:sp>
        <p:nvSpPr>
          <p:cNvPr id="6" name="Shape 3"/>
          <p:cNvSpPr/>
          <p:nvPr/>
        </p:nvSpPr>
        <p:spPr>
          <a:xfrm>
            <a:off x="1760220" y="242494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4"/>
          <p:cNvSpPr/>
          <p:nvPr/>
        </p:nvSpPr>
        <p:spPr>
          <a:xfrm>
            <a:off x="1951196" y="2466618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2334" y="2501265"/>
            <a:ext cx="472178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 detailed information in the query to obtain more relevant answers.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7426285" y="242494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7"/>
          <p:cNvSpPr/>
          <p:nvPr/>
        </p:nvSpPr>
        <p:spPr>
          <a:xfrm>
            <a:off x="7582853" y="246661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501265"/>
            <a:ext cx="41837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Ask the model to adopt a persona.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1760220" y="39385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3" name="Text 10"/>
          <p:cNvSpPr/>
          <p:nvPr/>
        </p:nvSpPr>
        <p:spPr>
          <a:xfrm>
            <a:off x="1920121" y="3980259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482334" y="4014907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delimiters to clearly indicate different parts of the input.</a:t>
            </a:r>
            <a:endParaRPr lang="en-US" sz="2187" dirty="0"/>
          </a:p>
        </p:txBody>
      </p:sp>
      <p:sp>
        <p:nvSpPr>
          <p:cNvPr id="15" name="Shape 12"/>
          <p:cNvSpPr/>
          <p:nvPr/>
        </p:nvSpPr>
        <p:spPr>
          <a:xfrm>
            <a:off x="7426285" y="39385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6" name="Text 13"/>
          <p:cNvSpPr/>
          <p:nvPr/>
        </p:nvSpPr>
        <p:spPr>
          <a:xfrm>
            <a:off x="7575352" y="3980259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8148399" y="4014907"/>
            <a:ext cx="472178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Follow the 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chain-of-thought (CoT) prompting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specifying the steps required to complete the task.</a:t>
            </a:r>
            <a:endParaRPr lang="en-US" sz="2187" dirty="0"/>
          </a:p>
        </p:txBody>
      </p:sp>
      <p:sp>
        <p:nvSpPr>
          <p:cNvPr id="18" name="Shape 15"/>
          <p:cNvSpPr/>
          <p:nvPr/>
        </p:nvSpPr>
        <p:spPr>
          <a:xfrm>
            <a:off x="1760220" y="545222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9" name="Text 16"/>
          <p:cNvSpPr/>
          <p:nvPr/>
        </p:nvSpPr>
        <p:spPr>
          <a:xfrm>
            <a:off x="1920359" y="5493901"/>
            <a:ext cx="1796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482334" y="55285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examples.</a:t>
            </a:r>
            <a:endParaRPr lang="en-US" sz="2187" dirty="0"/>
          </a:p>
        </p:txBody>
      </p:sp>
      <p:sp>
        <p:nvSpPr>
          <p:cNvPr id="21" name="Shape 18"/>
          <p:cNvSpPr/>
          <p:nvPr/>
        </p:nvSpPr>
        <p:spPr>
          <a:xfrm>
            <a:off x="1760220" y="6375559"/>
            <a:ext cx="11109960" cy="921782"/>
          </a:xfrm>
          <a:prstGeom prst="roundRect">
            <a:avLst>
              <a:gd name="adj" fmla="val 28926"/>
            </a:avLst>
          </a:prstGeom>
          <a:solidFill>
            <a:srgbClr val="B6D6FC"/>
          </a:solidFill>
          <a:ln/>
        </p:spPr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91" y="6710243"/>
            <a:ext cx="277654" cy="222171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2482215" y="6630948"/>
            <a:ext cx="1016579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Prompt, also known as the input to LMM, is the description of the input data and the tasks.</a:t>
            </a:r>
            <a:endParaRPr lang="en-US" sz="1750" dirty="0"/>
          </a:p>
        </p:txBody>
      </p:sp>
      <p:pic>
        <p:nvPicPr>
          <p:cNvPr id="2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890832" y="596622"/>
            <a:ext cx="2712125" cy="3389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9"/>
              </a:lnSpc>
              <a:buNone/>
            </a:pPr>
            <a:r>
              <a:rPr lang="en-US" sz="213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2. LMMs Chain</a:t>
            </a:r>
            <a:endParaRPr lang="en-US" sz="213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32" y="1369457"/>
            <a:ext cx="10848737" cy="512052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890832" y="6734056"/>
            <a:ext cx="10848737" cy="900232"/>
          </a:xfrm>
          <a:prstGeom prst="roundRect">
            <a:avLst>
              <a:gd name="adj" fmla="val 28923"/>
            </a:avLst>
          </a:prstGeom>
          <a:solidFill>
            <a:srgbClr val="B6D6FC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63" y="7066717"/>
            <a:ext cx="271105" cy="2169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95801" y="6983492"/>
            <a:ext cx="9926836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170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using </a:t>
            </a:r>
            <a:pPr indent="0" marL="0">
              <a:lnSpc>
                <a:spcPts val="2734"/>
              </a:lnSpc>
              <a:buNone/>
            </a:pPr>
            <a:r>
              <a:rPr lang="en-US" sz="170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LangChain</a:t>
            </a:r>
            <a:pPr indent="0" marL="0">
              <a:lnSpc>
                <a:spcPts val="2734"/>
              </a:lnSpc>
              <a:buNone/>
            </a:pPr>
            <a:r>
              <a:rPr lang="en-US" sz="170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 open-source framework to dev apps powered by LMMs.</a:t>
            </a:r>
            <a:endParaRPr lang="en-US" sz="1708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876187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3.2.4 Overall Workflow</a:t>
            </a:r>
            <a:endParaRPr lang="en-US" sz="262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737009"/>
            <a:ext cx="11109960" cy="3616285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2645688"/>
            <a:ext cx="11109960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0935"/>
              </a:lnSpc>
              <a:buNone/>
            </a:pPr>
            <a:r>
              <a:rPr lang="en-US" sz="87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4. Demonstration</a:t>
            </a:r>
            <a:endParaRPr lang="en-US" sz="8748" dirty="0"/>
          </a:p>
        </p:txBody>
      </p:sp>
      <p:sp>
        <p:nvSpPr>
          <p:cNvPr id="7" name="Text 3"/>
          <p:cNvSpPr/>
          <p:nvPr/>
        </p:nvSpPr>
        <p:spPr>
          <a:xfrm>
            <a:off x="1760220" y="4367570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4972883"/>
            <a:ext cx="1418153" cy="611029"/>
          </a:xfrm>
          <a:prstGeom prst="rect">
            <a:avLst/>
          </a:prstGeom>
        </p:spPr>
      </p:pic>
      <p:pic>
        <p:nvPicPr>
          <p:cNvPr id="9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648420"/>
            <a:ext cx="4790956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Scenario 1: Lane Change</a:t>
            </a:r>
            <a:endParaRPr lang="en-US" sz="349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648188"/>
            <a:ext cx="11109960" cy="3932873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651278"/>
            <a:ext cx="7602736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Scenario 2: Turn Right at Intersection 1</a:t>
            </a:r>
            <a:endParaRPr lang="en-US" sz="349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651046"/>
            <a:ext cx="11109960" cy="3927277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862370"/>
            <a:ext cx="7694295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Scenario 2: Turn Right at Intersection 2</a:t>
            </a:r>
            <a:endParaRPr lang="en-US" sz="349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1862138"/>
            <a:ext cx="11109960" cy="5504974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4969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Table of Content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469820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951196" y="4739878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482334" y="47745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7426285" y="469820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7582853" y="473987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148399" y="4774525"/>
            <a:ext cx="40580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 Solution: HCockpit &amp; HCopilot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1760220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1920121" y="5809059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2482334" y="5843707"/>
            <a:ext cx="33518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and Implementation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7426285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6" name="Text 12"/>
          <p:cNvSpPr/>
          <p:nvPr/>
        </p:nvSpPr>
        <p:spPr>
          <a:xfrm>
            <a:off x="7575352" y="5809059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148399" y="5843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lang="en-US" sz="2187" dirty="0"/>
          </a:p>
        </p:txBody>
      </p:sp>
      <p:sp>
        <p:nvSpPr>
          <p:cNvPr id="18" name="Shape 14"/>
          <p:cNvSpPr/>
          <p:nvPr/>
        </p:nvSpPr>
        <p:spPr>
          <a:xfrm>
            <a:off x="1760220" y="683656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1920359" y="6878241"/>
            <a:ext cx="1796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482334" y="6912888"/>
            <a:ext cx="34237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 and Future Work</a:t>
            </a:r>
            <a:endParaRPr lang="en-US" sz="2187" dirty="0"/>
          </a:p>
        </p:txBody>
      </p:sp>
      <p:pic>
        <p:nvPicPr>
          <p:cNvPr id="21" name="Image 2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742837"/>
            <a:ext cx="569606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Scenario 3: Too Bright to See</a:t>
            </a:r>
            <a:endParaRPr lang="en-US" sz="349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742605"/>
            <a:ext cx="11109960" cy="3744039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604010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Scenario 4: Blind Area</a:t>
            </a:r>
            <a:endParaRPr lang="en-US" sz="349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603778"/>
            <a:ext cx="11109960" cy="4021693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976313"/>
            <a:ext cx="5134808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Scenario 5: Low Attention</a:t>
            </a:r>
            <a:endParaRPr lang="en-US" sz="349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1976080"/>
            <a:ext cx="11109960" cy="5277207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3177421"/>
            <a:ext cx="68489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Future Work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62" y="4539853"/>
            <a:ext cx="124897" cy="1665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93476" y="4454962"/>
            <a:ext cx="13592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2187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548" y="4539853"/>
            <a:ext cx="124897" cy="1665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7062" y="4454962"/>
            <a:ext cx="14988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Work</a:t>
            </a:r>
            <a:endParaRPr lang="en-US" sz="2187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You!</a:t>
            </a:r>
            <a:endParaRPr lang="en-US" sz="4374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2346" y="605909"/>
            <a:ext cx="5498902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12"/>
              </a:lnSpc>
              <a:buNone/>
            </a:pPr>
            <a:r>
              <a:rPr lang="en-US" sz="433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 Background</a:t>
            </a:r>
            <a:endParaRPr lang="en-US" sz="4330" dirty="0"/>
          </a:p>
        </p:txBody>
      </p:sp>
      <p:sp>
        <p:nvSpPr>
          <p:cNvPr id="6" name="Shape 2"/>
          <p:cNvSpPr/>
          <p:nvPr/>
        </p:nvSpPr>
        <p:spPr>
          <a:xfrm>
            <a:off x="4762857" y="1623179"/>
            <a:ext cx="98941" cy="6000512"/>
          </a:xfrm>
          <a:prstGeom prst="roundRect">
            <a:avLst>
              <a:gd name="adj" fmla="val 133388"/>
            </a:avLst>
          </a:prstGeom>
          <a:solidFill>
            <a:srgbClr val="EEEFF5"/>
          </a:solidFill>
          <a:ln/>
        </p:spPr>
      </p:sp>
      <p:sp>
        <p:nvSpPr>
          <p:cNvPr id="7" name="Shape 3"/>
          <p:cNvSpPr/>
          <p:nvPr/>
        </p:nvSpPr>
        <p:spPr>
          <a:xfrm>
            <a:off x="5059680" y="1992928"/>
            <a:ext cx="769739" cy="98941"/>
          </a:xfrm>
          <a:prstGeom prst="roundRect">
            <a:avLst>
              <a:gd name="adj" fmla="val 133388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4564856" y="1794986"/>
            <a:ext cx="494824" cy="494824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4753808" y="1836182"/>
            <a:ext cx="11680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98" dirty="0"/>
          </a:p>
        </p:txBody>
      </p:sp>
      <p:sp>
        <p:nvSpPr>
          <p:cNvPr id="10" name="Text 6"/>
          <p:cNvSpPr/>
          <p:nvPr/>
        </p:nvSpPr>
        <p:spPr>
          <a:xfrm>
            <a:off x="6021943" y="1843087"/>
            <a:ext cx="5179695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</a:t>
            </a:r>
            <a:pPr algn="l" indent="0" marL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</a:t>
            </a:r>
            <a:pPr algn="l" indent="0" marL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of Full Autonomous Driving</a:t>
            </a:r>
            <a:endParaRPr lang="en-US" sz="2165" dirty="0"/>
          </a:p>
        </p:txBody>
      </p:sp>
      <p:sp>
        <p:nvSpPr>
          <p:cNvPr id="11" name="Text 7"/>
          <p:cNvSpPr/>
          <p:nvPr/>
        </p:nvSpPr>
        <p:spPr>
          <a:xfrm>
            <a:off x="6021943" y="2318623"/>
            <a:ext cx="7783711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 5 autonomous driving still faces challenges from technology, legal issues, and ethics</a:t>
            </a:r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Thus, OEMs are adopting L2 and L3 autonomous features (ADAS).</a:t>
            </a:r>
            <a:endParaRPr lang="en-US" sz="1732" dirty="0"/>
          </a:p>
        </p:txBody>
      </p:sp>
      <p:sp>
        <p:nvSpPr>
          <p:cNvPr id="12" name="Shape 8"/>
          <p:cNvSpPr/>
          <p:nvPr/>
        </p:nvSpPr>
        <p:spPr>
          <a:xfrm>
            <a:off x="5059680" y="4183678"/>
            <a:ext cx="769739" cy="98941"/>
          </a:xfrm>
          <a:prstGeom prst="roundRect">
            <a:avLst>
              <a:gd name="adj" fmla="val 133388"/>
            </a:avLst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4564856" y="3985736"/>
            <a:ext cx="494824" cy="494824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4719876" y="4026932"/>
            <a:ext cx="184785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98" dirty="0"/>
          </a:p>
        </p:txBody>
      </p:sp>
      <p:sp>
        <p:nvSpPr>
          <p:cNvPr id="15" name="Text 11"/>
          <p:cNvSpPr/>
          <p:nvPr/>
        </p:nvSpPr>
        <p:spPr>
          <a:xfrm>
            <a:off x="6021943" y="4033838"/>
            <a:ext cx="3003233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Human-Centered Driving</a:t>
            </a:r>
            <a:endParaRPr lang="en-US" sz="2165" dirty="0"/>
          </a:p>
        </p:txBody>
      </p:sp>
      <p:sp>
        <p:nvSpPr>
          <p:cNvPr id="16" name="Text 12"/>
          <p:cNvSpPr/>
          <p:nvPr/>
        </p:nvSpPr>
        <p:spPr>
          <a:xfrm>
            <a:off x="6021943" y="4509373"/>
            <a:ext cx="7783711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the foreseeable future, humans will remain at the core of driving. Human-Centered Driving aims to enhance the driving experience and safety for humans.</a:t>
            </a:r>
            <a:endParaRPr lang="en-US" sz="1732" dirty="0"/>
          </a:p>
        </p:txBody>
      </p:sp>
      <p:sp>
        <p:nvSpPr>
          <p:cNvPr id="17" name="Shape 13"/>
          <p:cNvSpPr/>
          <p:nvPr/>
        </p:nvSpPr>
        <p:spPr>
          <a:xfrm>
            <a:off x="5059680" y="6374428"/>
            <a:ext cx="769739" cy="98941"/>
          </a:xfrm>
          <a:prstGeom prst="roundRect">
            <a:avLst>
              <a:gd name="adj" fmla="val 133388"/>
            </a:avLst>
          </a:prstGeom>
          <a:solidFill>
            <a:srgbClr val="EEEFF5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4856" y="6176486"/>
            <a:ext cx="494824" cy="494824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4723209" y="6217682"/>
            <a:ext cx="17811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98" dirty="0"/>
          </a:p>
        </p:txBody>
      </p:sp>
      <p:sp>
        <p:nvSpPr>
          <p:cNvPr id="20" name="Text 16"/>
          <p:cNvSpPr/>
          <p:nvPr/>
        </p:nvSpPr>
        <p:spPr>
          <a:xfrm>
            <a:off x="6021943" y="6224588"/>
            <a:ext cx="3381851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Human-Agent Collaboration</a:t>
            </a:r>
            <a:endParaRPr lang="en-US" sz="2165" dirty="0"/>
          </a:p>
        </p:txBody>
      </p:sp>
      <p:sp>
        <p:nvSpPr>
          <p:cNvPr id="21" name="Text 17"/>
          <p:cNvSpPr/>
          <p:nvPr/>
        </p:nvSpPr>
        <p:spPr>
          <a:xfrm>
            <a:off x="6021943" y="6700123"/>
            <a:ext cx="7783711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Designing effective collaboration mechanisms between human drivers and ADASs is crucial for Human-Centered Driving.</a:t>
            </a:r>
            <a:endParaRPr lang="en-US" sz="1732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929878"/>
            <a:ext cx="6363653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1.1 </a:t>
            </a:r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and </a:t>
            </a:r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Requirements</a:t>
            </a:r>
            <a:endParaRPr lang="en-US" sz="3499" dirty="0"/>
          </a:p>
        </p:txBody>
      </p:sp>
      <p:sp>
        <p:nvSpPr>
          <p:cNvPr id="5" name="Text 2"/>
          <p:cNvSpPr/>
          <p:nvPr/>
        </p:nvSpPr>
        <p:spPr>
          <a:xfrm>
            <a:off x="2093476" y="2179558"/>
            <a:ext cx="1077670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Driver Assistance Systems (ADASs) may intermittently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 human re-engagement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vehicle operation. Conversely,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drivers may need the support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ADASs in certain scenarios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…Understanding and predicting the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driver’s intentions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critical to this two-way cooperative process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93476" y="3851077"/>
            <a:ext cx="1077670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Establishing an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efficient, transparent communication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mechanism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between ADASs and human drivers to ensure rapid and accurate information exchange at critical moments is a significant challenge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…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93476" y="5167193"/>
            <a:ext cx="1077670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process and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information from various sensors and data sources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achieve accurate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situation awareness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key issue in system design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…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760220" y="1929646"/>
            <a:ext cx="99893" cy="4198263"/>
          </a:xfrm>
          <a:prstGeom prst="rect">
            <a:avLst/>
          </a:prstGeom>
          <a:solidFill>
            <a:srgbClr val="4B54FF"/>
          </a:solidFill>
          <a:ln/>
        </p:spPr>
      </p:sp>
      <p:sp>
        <p:nvSpPr>
          <p:cNvPr id="9" name="Shape 6"/>
          <p:cNvSpPr/>
          <p:nvPr/>
        </p:nvSpPr>
        <p:spPr>
          <a:xfrm>
            <a:off x="1760220" y="6377821"/>
            <a:ext cx="11109960" cy="921782"/>
          </a:xfrm>
          <a:prstGeom prst="roundRect">
            <a:avLst>
              <a:gd name="adj" fmla="val 28926"/>
            </a:avLst>
          </a:prstGeom>
          <a:solidFill>
            <a:srgbClr val="B6D6F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91" y="6712506"/>
            <a:ext cx="277654" cy="22217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482215" y="6633210"/>
            <a:ext cx="1016579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Excerpt from the Literature Review and Requirements Analysis of this project.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628888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1.2 Motivation</a:t>
            </a:r>
            <a:endParaRPr lang="en-US" sz="3499" dirty="0"/>
          </a:p>
        </p:txBody>
      </p:sp>
      <p:sp>
        <p:nvSpPr>
          <p:cNvPr id="5" name="Text 2"/>
          <p:cNvSpPr/>
          <p:nvPr/>
        </p:nvSpPr>
        <p:spPr>
          <a:xfrm>
            <a:off x="1760220" y="1628656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and develop a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Human-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Collaboration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model considering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115622" y="2233970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driver's intention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15622" y="267819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 mechanism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760220" y="3283506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improve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human-centered driving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in: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982391" y="40296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Experience (UX)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541181" y="40296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</a:t>
            </a: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1760220" y="4517708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982391" y="465855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Intention-Based Implicit Interaction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1181" y="465855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Attention Alerts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982391" y="5295662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Driver Situation Awareness Enhancement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41181" y="5295662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Threat Alerts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760220" y="5791914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982391" y="5932765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ADAS</a:t>
            </a:r>
            <a:pPr indent="0" marL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Preferences Suggestion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41181" y="5932765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Autonomous Emergency Takeover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1760220" y="6678930"/>
            <a:ext cx="11109960" cy="921782"/>
          </a:xfrm>
          <a:prstGeom prst="roundRect">
            <a:avLst>
              <a:gd name="adj" fmla="val 28926"/>
            </a:avLst>
          </a:prstGeom>
          <a:solidFill>
            <a:srgbClr val="B6D6FC"/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91" y="7013615"/>
            <a:ext cx="277654" cy="222171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2482215" y="6934319"/>
            <a:ext cx="1016579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Excerpt from the Software Feature List of this project.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644485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2. My Solution:</a:t>
            </a:r>
            <a:endParaRPr lang="en-US" sz="6036" dirty="0"/>
          </a:p>
        </p:txBody>
      </p:sp>
      <p:sp>
        <p:nvSpPr>
          <p:cNvPr id="5" name="Text 2"/>
          <p:cNvSpPr/>
          <p:nvPr/>
        </p:nvSpPr>
        <p:spPr>
          <a:xfrm>
            <a:off x="1760220" y="1935956"/>
            <a:ext cx="11109960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0935"/>
              </a:lnSpc>
              <a:buNone/>
            </a:pPr>
            <a:r>
              <a:rPr lang="en-US" sz="87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HCockpit and HCopilot</a:t>
            </a:r>
            <a:endParaRPr lang="en-US" sz="8748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3657838"/>
            <a:ext cx="11109960" cy="3927277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980378"/>
            <a:ext cx="72661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 Design and Implementation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518160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951196" y="522327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482334" y="52579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HCockpit Architecture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7426285" y="518160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7582853" y="5223272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148399" y="5257919"/>
            <a:ext cx="3053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HCopilot Implementation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1760220" y="6104930"/>
            <a:ext cx="11109960" cy="921782"/>
          </a:xfrm>
          <a:prstGeom prst="roundRect">
            <a:avLst>
              <a:gd name="adj" fmla="val 28926"/>
            </a:avLst>
          </a:prstGeom>
          <a:solidFill>
            <a:srgbClr val="B6D6F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91" y="6439614"/>
            <a:ext cx="277654" cy="2221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482215" y="6360319"/>
            <a:ext cx="1016579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HCopilot is an agent developed following HCockpit architecture.</a:t>
            </a:r>
            <a:endParaRPr lang="en-US" sz="1750" dirty="0"/>
          </a:p>
        </p:txBody>
      </p:sp>
      <p:pic>
        <p:nvPicPr>
          <p:cNvPr id="15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916793" y="484227"/>
            <a:ext cx="3976449" cy="439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63"/>
              </a:lnSpc>
              <a:buNone/>
            </a:pPr>
            <a:r>
              <a:rPr lang="en-US" sz="277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3.1 HCockpit Architecture</a:t>
            </a:r>
            <a:endParaRPr lang="en-US" sz="2771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93" y="1121807"/>
            <a:ext cx="8796695" cy="569583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916793" y="7015520"/>
            <a:ext cx="8796695" cy="729734"/>
          </a:xfrm>
          <a:prstGeom prst="roundRect">
            <a:avLst>
              <a:gd name="adj" fmla="val 28931"/>
            </a:avLst>
          </a:prstGeom>
          <a:solidFill>
            <a:srgbClr val="B6D6FC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48" y="7279481"/>
            <a:ext cx="219908" cy="1758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88412" y="7217688"/>
            <a:ext cx="8049220" cy="281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7"/>
              </a:lnSpc>
              <a:buNone/>
            </a:pPr>
            <a:r>
              <a:rPr lang="en-US" sz="1385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Basis: </a:t>
            </a:r>
            <a:pPr indent="0" marL="0">
              <a:lnSpc>
                <a:spcPts val="2217"/>
              </a:lnSpc>
              <a:buNone/>
            </a:pPr>
            <a:r>
              <a:rPr lang="en-US" sz="1385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Rise and Potential of Large Language Model Based Agents: A Survey</a:t>
            </a:r>
            <a:endParaRPr lang="en-US" sz="1385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929765" y="592336"/>
            <a:ext cx="3491865" cy="403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80"/>
              </a:lnSpc>
              <a:buNone/>
            </a:pPr>
            <a:r>
              <a:rPr lang="en-US" sz="25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3.1.1  Context Awareness</a:t>
            </a:r>
            <a:endParaRPr lang="en-US" sz="254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65" y="1426964"/>
            <a:ext cx="10770870" cy="5075992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929765" y="6745248"/>
            <a:ext cx="10770870" cy="893683"/>
          </a:xfrm>
          <a:prstGeom prst="roundRect">
            <a:avLst>
              <a:gd name="adj" fmla="val 28925"/>
            </a:avLst>
          </a:prstGeom>
          <a:solidFill>
            <a:srgbClr val="B6D6FC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149" y="7069812"/>
            <a:ext cx="269200" cy="2153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29733" y="6992898"/>
            <a:ext cx="9855518" cy="344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Inspired by </a:t>
            </a:r>
            <a:pPr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pPr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architecture.</a:t>
            </a:r>
            <a:endParaRPr lang="en-US" sz="1696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2024-05-01T08:58:23Z</dcterms:created>
  <dcterms:modified xsi:type="dcterms:W3CDTF">2024-05-01T08:58:23Z</dcterms:modified>
</cp:coreProperties>
</file>